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4" r:id="rId22"/>
    <p:sldId id="285" r:id="rId23"/>
    <p:sldId id="277" r:id="rId24"/>
    <p:sldId id="286" r:id="rId25"/>
    <p:sldId id="278" r:id="rId26"/>
    <p:sldId id="279" r:id="rId27"/>
    <p:sldId id="287" r:id="rId28"/>
    <p:sldId id="288" r:id="rId29"/>
    <p:sldId id="289" r:id="rId30"/>
    <p:sldId id="290" r:id="rId31"/>
    <p:sldId id="280" r:id="rId32"/>
    <p:sldId id="281" r:id="rId33"/>
    <p:sldId id="282" r:id="rId34"/>
    <p:sldId id="291" r:id="rId35"/>
    <p:sldId id="299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300" r:id="rId44"/>
    <p:sldId id="283" r:id="rId45"/>
    <p:sldId id="265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ECE4B-C138-413D-B34A-474FCCD784E6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A1495-A40C-4146-B603-9488E507D81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A1495-A40C-4146-B603-9488E507D81A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by Lale Yurttas, Texas A&amp;M University</a:t>
            </a: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Part 3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D11692-6314-43D2-87F8-870A51F01E6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by Lale Yurttas, Texas A&amp;M University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Part 3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FA0E51-566F-409B-B1E7-F3B37B32C86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21/10/2010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Ecuaciones Algebraicas lineales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16E3-E623-48F5-903B-6D8C25A0B196}" type="slidenum">
              <a:rPr lang="en-US"/>
              <a:pPr/>
              <a:t>10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latin typeface="Times New Roman" pitchFamily="18" charset="0"/>
              </a:rPr>
              <a:t>Noncomputer Methods for Solving Systems of Equations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For small number of equations (n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≤ 3) linear equations can be solved readily by simple techniques such as “method of elimination.”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Linear algebra provides the tools to solve such systems of linear equations.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Nowadays, easy access to computers makes the solution of large sets of linear algebraic equations possible  and practical.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3976E-C29D-4F31-BA22-77CFFE5301B8}" type="slidenum">
              <a:rPr lang="en-US"/>
              <a:pPr/>
              <a:t>11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en-US" sz="4000">
                <a:latin typeface="Times New Roman" pitchFamily="18" charset="0"/>
              </a:rPr>
              <a:t>Gauss Elimination</a:t>
            </a:r>
            <a:br>
              <a:rPr lang="en-US" sz="4000">
                <a:latin typeface="Times New Roman" pitchFamily="18" charset="0"/>
              </a:rPr>
            </a:b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Chapter 9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b="1">
                <a:latin typeface="Times New Roman" pitchFamily="18" charset="0"/>
              </a:rPr>
              <a:t>Solving Small Numbers of Equations</a:t>
            </a:r>
          </a:p>
          <a:p>
            <a:r>
              <a:rPr lang="en-US">
                <a:latin typeface="Times New Roman" pitchFamily="18" charset="0"/>
              </a:rPr>
              <a:t>There are many ways to solve a system of linear equations:</a:t>
            </a:r>
          </a:p>
          <a:p>
            <a:pPr lvl="1"/>
            <a:r>
              <a:rPr lang="en-US">
                <a:latin typeface="Times New Roman" pitchFamily="18" charset="0"/>
              </a:rPr>
              <a:t>Graphical method</a:t>
            </a:r>
          </a:p>
          <a:p>
            <a:pPr lvl="1"/>
            <a:r>
              <a:rPr lang="en-US">
                <a:latin typeface="Times New Roman" pitchFamily="18" charset="0"/>
              </a:rPr>
              <a:t>Cramer’s rule</a:t>
            </a:r>
          </a:p>
          <a:p>
            <a:pPr lvl="1"/>
            <a:r>
              <a:rPr lang="en-US">
                <a:latin typeface="Times New Roman" pitchFamily="18" charset="0"/>
              </a:rPr>
              <a:t>Method of elimination</a:t>
            </a:r>
          </a:p>
          <a:p>
            <a:pPr lvl="1"/>
            <a:r>
              <a:rPr lang="en-US">
                <a:latin typeface="Times New Roman" pitchFamily="18" charset="0"/>
              </a:rPr>
              <a:t>Computer methods</a:t>
            </a: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3995738" y="3357563"/>
            <a:ext cx="1116012" cy="1511300"/>
          </a:xfrm>
          <a:prstGeom prst="rightBrace">
            <a:avLst>
              <a:gd name="adj1" fmla="val 11285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">
              <a:solidFill>
                <a:srgbClr val="0000FF"/>
              </a:solidFill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543550" y="3860800"/>
            <a:ext cx="2016125" cy="519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For n </a:t>
            </a:r>
            <a:r>
              <a:rPr lang="en-US" sz="2800">
                <a:latin typeface="Times New Roman" pitchFamily="18" charset="0"/>
                <a:cs typeface="Arial" charset="0"/>
              </a:rPr>
              <a:t>≤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48BD8-3828-407D-BEA0-7EC051E1D3B1}" type="slidenum">
              <a:rPr lang="en-US"/>
              <a:pPr/>
              <a:t>12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Graphical Method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For two equations:</a:t>
            </a:r>
          </a:p>
          <a:p>
            <a:endParaRPr lang="en-US" sz="2800">
              <a:latin typeface="Times New Roman" pitchFamily="18" charset="0"/>
            </a:endParaRPr>
          </a:p>
          <a:p>
            <a:endParaRPr lang="en-US" sz="2800">
              <a:latin typeface="Times New Roman" pitchFamily="18" charset="0"/>
            </a:endParaRPr>
          </a:p>
          <a:p>
            <a:endParaRPr lang="en-US" sz="2800">
              <a:latin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</a:rPr>
              <a:t>Solve both equations for x</a:t>
            </a:r>
            <a:r>
              <a:rPr lang="en-US" sz="2800" baseline="-25000">
                <a:latin typeface="Times New Roman" pitchFamily="18" charset="0"/>
              </a:rPr>
              <a:t>2:</a:t>
            </a:r>
          </a:p>
          <a:p>
            <a:endParaRPr lang="en-US" sz="2800" baseline="-25000">
              <a:latin typeface="Times New Roman" pitchFamily="18" charset="0"/>
            </a:endParaRPr>
          </a:p>
          <a:p>
            <a:endParaRPr lang="en-US" sz="2800" baseline="-25000">
              <a:latin typeface="Times New Roman" pitchFamily="18" charset="0"/>
            </a:endParaRPr>
          </a:p>
          <a:p>
            <a:endParaRPr lang="en-US" sz="2800" baseline="-250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aseline="-250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935038" y="2133600"/>
          <a:ext cx="3167062" cy="1373188"/>
        </p:xfrm>
        <a:graphic>
          <a:graphicData uri="http://schemas.openxmlformats.org/presentationml/2006/ole">
            <p:oleObj spid="_x0000_s6146" name="Equation" r:id="rId3" imgW="1054080" imgH="457200" progId="Equation.3">
              <p:embed/>
            </p:oleObj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900113" y="4257675"/>
          <a:ext cx="6588125" cy="2009775"/>
        </p:xfrm>
        <a:graphic>
          <a:graphicData uri="http://schemas.openxmlformats.org/presentationml/2006/ole">
            <p:oleObj spid="_x0000_s6147" name="Equation" r:id="rId4" imgW="3162240" imgH="9651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8C34-C76E-4BE6-AC3B-53809D929326}" type="slidenum">
              <a:rPr lang="en-US"/>
              <a:pPr/>
              <a:t>13</a:t>
            </a:fld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6863"/>
            <a:ext cx="2601913" cy="5829300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Plot x</a:t>
            </a:r>
            <a:r>
              <a:rPr lang="en-US" sz="2800" baseline="-25000">
                <a:latin typeface="Times New Roman" pitchFamily="18" charset="0"/>
              </a:rPr>
              <a:t>2 </a:t>
            </a:r>
            <a:r>
              <a:rPr lang="en-US" sz="2800">
                <a:latin typeface="Times New Roman" pitchFamily="18" charset="0"/>
              </a:rPr>
              <a:t>vs. x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</a:rPr>
              <a:t> on rectilinear paper, the intersection of the lines present the solution.</a:t>
            </a:r>
          </a:p>
          <a:p>
            <a:pPr>
              <a:buFontTx/>
              <a:buNone/>
            </a:pP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	</a:t>
            </a:r>
          </a:p>
        </p:txBody>
      </p:sp>
      <p:pic>
        <p:nvPicPr>
          <p:cNvPr id="11268" name="Picture 4" descr="Fig09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55988" y="225425"/>
            <a:ext cx="5148262" cy="5670550"/>
          </a:xfrm>
          <a:noFill/>
          <a:ln/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596188" y="33337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</a:rPr>
              <a:t>Fig. 9.1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F8FAD-E2F9-40BD-868A-41F63BB02A24}" type="slidenum">
              <a:rPr lang="en-US"/>
              <a:pPr/>
              <a:t>14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Graphical Method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Or equate and solve for x</a:t>
            </a:r>
            <a:r>
              <a:rPr lang="en-US" sz="2800" baseline="-25000">
                <a:latin typeface="Times New Roman" pitchFamily="18" charset="0"/>
              </a:rPr>
              <a:t>1</a:t>
            </a:r>
            <a:endParaRPr lang="en-US" sz="2800">
              <a:latin typeface="Times New Roman" pitchFamily="18" charset="0"/>
            </a:endParaRPr>
          </a:p>
          <a:p>
            <a:endParaRPr lang="en-US" sz="2800" baseline="-250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 baseline="-250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1655763" y="2060575"/>
          <a:ext cx="5184775" cy="4141788"/>
        </p:xfrm>
        <a:graphic>
          <a:graphicData uri="http://schemas.openxmlformats.org/presentationml/2006/ole">
            <p:oleObj spid="_x0000_s7170" name="Equation" r:id="rId3" imgW="2400120" imgH="1917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50E73-DEDF-4C0C-9D60-2E2CDD7C0594}" type="slidenum">
              <a:rPr lang="en-US"/>
              <a:pPr/>
              <a:t>15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37488" y="1089025"/>
            <a:ext cx="1306512" cy="1187450"/>
          </a:xfrm>
        </p:spPr>
        <p:txBody>
          <a:bodyPr/>
          <a:lstStyle/>
          <a:p>
            <a:pPr algn="l"/>
            <a:r>
              <a:rPr lang="en-US" sz="1800" b="1">
                <a:solidFill>
                  <a:srgbClr val="0000FF"/>
                </a:solidFill>
                <a:latin typeface="Times New Roman" pitchFamily="18" charset="0"/>
              </a:rPr>
              <a:t>Figure 9.2</a:t>
            </a:r>
            <a:r>
              <a:rPr lang="en-US" sz="180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1800">
                <a:solidFill>
                  <a:srgbClr val="0000FF"/>
                </a:solidFill>
                <a:latin typeface="Times New Roman" pitchFamily="18" charset="0"/>
              </a:rPr>
            </a:br>
            <a:endParaRPr lang="en-US" sz="18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32772" name="Picture 4" descr="Fig09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36725"/>
            <a:ext cx="9144000" cy="3600450"/>
          </a:xfrm>
          <a:noFill/>
          <a:ln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-684213" y="5481638"/>
            <a:ext cx="3219451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4">
              <a:spcBef>
                <a:spcPct val="20000"/>
              </a:spcBef>
            </a:pPr>
            <a:r>
              <a:rPr lang="en-US"/>
              <a:t>No solution 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087563" y="5516563"/>
            <a:ext cx="371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4">
              <a:spcBef>
                <a:spcPct val="20000"/>
              </a:spcBef>
            </a:pPr>
            <a:r>
              <a:rPr lang="en-US"/>
              <a:t>Infinite solutions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751388" y="5589588"/>
            <a:ext cx="423545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4">
              <a:spcBef>
                <a:spcPct val="20000"/>
              </a:spcBef>
            </a:pPr>
            <a:r>
              <a:rPr lang="en-US"/>
              <a:t>Ill-conditioned</a:t>
            </a:r>
          </a:p>
          <a:p>
            <a:pPr lvl="4">
              <a:spcBef>
                <a:spcPct val="20000"/>
              </a:spcBef>
            </a:pPr>
            <a:r>
              <a:rPr lang="en-US"/>
              <a:t>(Slopes are too close)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9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34964-9D1A-4817-86AB-0A163280DEDA}" type="slidenum">
              <a:rPr lang="en-US"/>
              <a:pPr/>
              <a:t>16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Determinants and Cramer’s Rule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28025" cy="4525963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</a:rPr>
              <a:t>Determinant can be illustrated for a set of three equations:</a:t>
            </a:r>
          </a:p>
          <a:p>
            <a:pPr>
              <a:buFontTx/>
              <a:buNone/>
            </a:pPr>
            <a:r>
              <a:rPr lang="en-US" sz="2800">
                <a:latin typeface="Times New Roman" pitchFamily="18" charset="0"/>
              </a:rPr>
              <a:t>	</a:t>
            </a:r>
          </a:p>
          <a:p>
            <a:endParaRPr lang="en-US" sz="2800">
              <a:latin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</a:rPr>
              <a:t>Where A is the coefficient matrix:</a:t>
            </a:r>
          </a:p>
          <a:p>
            <a:pPr>
              <a:buFontTx/>
              <a:buNone/>
            </a:pPr>
            <a:endParaRPr lang="en-US" sz="2800"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800">
              <a:latin typeface="Times New Roman" pitchFamily="18" charset="0"/>
            </a:endParaRP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1243013" y="2673350"/>
          <a:ext cx="1436687" cy="574675"/>
        </p:xfrm>
        <a:graphic>
          <a:graphicData uri="http://schemas.openxmlformats.org/presentationml/2006/ole">
            <p:oleObj spid="_x0000_s8194" name="Equation" r:id="rId3" imgW="444240" imgH="177480" progId="Equation.3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6086475" y="3938588"/>
          <a:ext cx="1158875" cy="2187575"/>
        </p:xfrm>
        <a:graphic>
          <a:graphicData uri="http://schemas.openxmlformats.org/presentationml/2006/ole">
            <p:oleObj spid="_x0000_s8195" name="Equation" r:id="rId4" imgW="114120" imgH="215640" progId="Equation.3">
              <p:embed/>
            </p:oleObj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066800" y="4473575"/>
          <a:ext cx="2562225" cy="1793875"/>
        </p:xfrm>
        <a:graphic>
          <a:graphicData uri="http://schemas.openxmlformats.org/presentationml/2006/ole">
            <p:oleObj spid="_x0000_s8196" name="Equation" r:id="rId5" imgW="101592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1AA3-AFB2-4D79-8C82-33D14B8EA55E}" type="slidenum">
              <a:rPr lang="en-US"/>
              <a:pPr/>
              <a:t>17</a:t>
            </a:fld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368300"/>
            <a:ext cx="8229600" cy="4525963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>
                <a:latin typeface="Times New Roman" pitchFamily="18" charset="0"/>
              </a:rPr>
              <a:t>Assuming all matrices are square matrices, there is a number associated with each square matrix  A called the determinant, D, of A. (D=det (A)). If [A] is order 1, then [A] has one element:</a:t>
            </a: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	A=[a</a:t>
            </a:r>
            <a:r>
              <a:rPr lang="en-US" baseline="-25000">
                <a:latin typeface="Times New Roman" pitchFamily="18" charset="0"/>
              </a:rPr>
              <a:t>11</a:t>
            </a:r>
            <a:r>
              <a:rPr lang="en-US">
                <a:latin typeface="Times New Roman" pitchFamily="18" charset="0"/>
              </a:rPr>
              <a:t>]</a:t>
            </a: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	D=a</a:t>
            </a:r>
            <a:r>
              <a:rPr lang="en-US" baseline="-25000">
                <a:latin typeface="Times New Roman" pitchFamily="18" charset="0"/>
              </a:rPr>
              <a:t>11</a:t>
            </a:r>
          </a:p>
          <a:p>
            <a:r>
              <a:rPr lang="en-US">
                <a:latin typeface="Times New Roman" pitchFamily="18" charset="0"/>
              </a:rPr>
              <a:t>For a square matrix of order 2,  A= </a:t>
            </a: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   </a:t>
            </a:r>
          </a:p>
          <a:p>
            <a:pPr>
              <a:buFontTx/>
              <a:buNone/>
            </a:pPr>
            <a:r>
              <a:rPr lang="en-US">
                <a:latin typeface="Times New Roman" pitchFamily="18" charset="0"/>
              </a:rPr>
              <a:t> the determinant is D= a</a:t>
            </a:r>
            <a:r>
              <a:rPr lang="en-US" baseline="-25000">
                <a:latin typeface="Times New Roman" pitchFamily="18" charset="0"/>
              </a:rPr>
              <a:t>11 </a:t>
            </a:r>
            <a:r>
              <a:rPr lang="en-US">
                <a:latin typeface="Times New Roman" pitchFamily="18" charset="0"/>
              </a:rPr>
              <a:t>a</a:t>
            </a:r>
            <a:r>
              <a:rPr lang="en-US" baseline="-25000">
                <a:latin typeface="Times New Roman" pitchFamily="18" charset="0"/>
              </a:rPr>
              <a:t>22</a:t>
            </a:r>
            <a:r>
              <a:rPr lang="en-US">
                <a:latin typeface="Times New Roman" pitchFamily="18" charset="0"/>
              </a:rPr>
              <a:t>-a</a:t>
            </a:r>
            <a:r>
              <a:rPr lang="en-US" baseline="-25000">
                <a:latin typeface="Times New Roman" pitchFamily="18" charset="0"/>
              </a:rPr>
              <a:t>21 </a:t>
            </a:r>
            <a:r>
              <a:rPr lang="en-US">
                <a:latin typeface="Times New Roman" pitchFamily="18" charset="0"/>
              </a:rPr>
              <a:t>a</a:t>
            </a:r>
            <a:r>
              <a:rPr lang="en-US" baseline="-25000">
                <a:latin typeface="Times New Roman" pitchFamily="18" charset="0"/>
              </a:rPr>
              <a:t>12</a:t>
            </a:r>
            <a:r>
              <a:rPr lang="en-US">
                <a:latin typeface="Times New Roman" pitchFamily="18" charset="0"/>
              </a:rPr>
              <a:t> </a:t>
            </a:r>
          </a:p>
          <a:p>
            <a:endParaRPr lang="en-US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588125" y="3752850"/>
            <a:ext cx="1584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a</a:t>
            </a:r>
            <a:r>
              <a:rPr lang="en-US" sz="3200" baseline="-25000">
                <a:latin typeface="Times New Roman" pitchFamily="18" charset="0"/>
              </a:rPr>
              <a:t>11   </a:t>
            </a:r>
            <a:r>
              <a:rPr lang="en-US" sz="3200">
                <a:latin typeface="Times New Roman" pitchFamily="18" charset="0"/>
              </a:rPr>
              <a:t>a</a:t>
            </a:r>
            <a:r>
              <a:rPr lang="en-US" sz="3200" baseline="-25000">
                <a:latin typeface="Times New Roman" pitchFamily="18" charset="0"/>
              </a:rPr>
              <a:t>12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a</a:t>
            </a:r>
            <a:r>
              <a:rPr lang="en-US" sz="3200" baseline="-25000">
                <a:latin typeface="Times New Roman" pitchFamily="18" charset="0"/>
              </a:rPr>
              <a:t>21  </a:t>
            </a:r>
            <a:r>
              <a:rPr lang="en-US" sz="3200">
                <a:latin typeface="Times New Roman" pitchFamily="18" charset="0"/>
              </a:rPr>
              <a:t>a</a:t>
            </a:r>
            <a:r>
              <a:rPr lang="en-US" sz="3200" baseline="-25000">
                <a:latin typeface="Times New Roman" pitchFamily="18" charset="0"/>
              </a:rPr>
              <a:t>22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6624638" y="3573463"/>
            <a:ext cx="1223962" cy="1547812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4878-7ACB-41E8-A7B3-CD5BE40AA335}" type="slidenum">
              <a:rPr lang="en-US"/>
              <a:pPr/>
              <a:t>18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525963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For a square matrix of order 3,  the </a:t>
            </a:r>
            <a:r>
              <a:rPr lang="en-US" b="1" i="1">
                <a:latin typeface="Times New Roman" pitchFamily="18" charset="0"/>
              </a:rPr>
              <a:t>minor</a:t>
            </a:r>
            <a:r>
              <a:rPr lang="en-US">
                <a:latin typeface="Times New Roman" pitchFamily="18" charset="0"/>
              </a:rPr>
              <a:t> of an element a</a:t>
            </a:r>
            <a:r>
              <a:rPr lang="en-US" baseline="-25000">
                <a:latin typeface="Times New Roman" pitchFamily="18" charset="0"/>
              </a:rPr>
              <a:t>ij</a:t>
            </a:r>
            <a:r>
              <a:rPr lang="en-US">
                <a:latin typeface="Times New Roman" pitchFamily="18" charset="0"/>
              </a:rPr>
              <a:t> is the determinant of the matrix of order 2 by deleting row </a:t>
            </a:r>
            <a:r>
              <a:rPr lang="en-US" i="1">
                <a:latin typeface="Times New Roman" pitchFamily="18" charset="0"/>
              </a:rPr>
              <a:t>i</a:t>
            </a:r>
            <a:r>
              <a:rPr lang="en-US">
                <a:latin typeface="Times New Roman" pitchFamily="18" charset="0"/>
              </a:rPr>
              <a:t> and column </a:t>
            </a:r>
            <a:r>
              <a:rPr lang="en-US" i="1">
                <a:latin typeface="Times New Roman" pitchFamily="18" charset="0"/>
              </a:rPr>
              <a:t>j</a:t>
            </a:r>
            <a:r>
              <a:rPr lang="en-US">
                <a:latin typeface="Times New Roman" pitchFamily="18" charset="0"/>
              </a:rPr>
              <a:t> of A.</a:t>
            </a:r>
          </a:p>
          <a:p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5C638-B6BB-4571-8405-53C4BF05E1AA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ph idx="1"/>
          </p:nvPr>
        </p:nvGraphicFramePr>
        <p:xfrm>
          <a:off x="863600" y="944563"/>
          <a:ext cx="4752975" cy="5076825"/>
        </p:xfrm>
        <a:graphic>
          <a:graphicData uri="http://schemas.openxmlformats.org/presentationml/2006/ole">
            <p:oleObj spid="_x0000_s9218" name="Equation" r:id="rId3" imgW="1879560" imgH="2184120" progId="Equation.3">
              <p:embed/>
            </p:oleObj>
          </a:graphicData>
        </a:graphic>
      </p:graphicFrame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1547813" y="1233488"/>
            <a:ext cx="1655762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727200" y="1016000"/>
            <a:ext cx="0" cy="1657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57200" y="764704"/>
            <a:ext cx="81105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equation of the form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ax+by+c=0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 equivalently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ax+by=-c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is called a linear equation in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variables.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ax+by+cz=d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a linear equation in three variables,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x, y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and 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z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Thus, a linear equation in n variables 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+a</a:t>
            </a:r>
            <a:r>
              <a:rPr kumimoji="0" lang="en-US" sz="2400" b="0" i="1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 … +a</a:t>
            </a:r>
            <a:r>
              <a:rPr kumimoji="0" lang="en-US" sz="2400" b="0" i="1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400" b="0" i="1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en-US" sz="2400" b="0" i="1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solution of such an equation consists of real numbers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… , c</a:t>
            </a:r>
            <a:r>
              <a:rPr kumimoji="0" lang="en-US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 If you need to work more than one linear equations, a system of linear equations must be solved simultaneously.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8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86EEF-0A7C-43D8-AD3F-D51A5F70802F}" type="slidenum">
              <a:rPr lang="en-US"/>
              <a:pPr/>
              <a:t>20</a:t>
            </a:fld>
            <a:endParaRPr lang="en-US"/>
          </a:p>
        </p:txBody>
      </p:sp>
      <p:graphicFrame>
        <p:nvGraphicFramePr>
          <p:cNvPr id="2048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31800" y="584200"/>
          <a:ext cx="5400675" cy="1096963"/>
        </p:xfrm>
        <a:graphic>
          <a:graphicData uri="http://schemas.openxmlformats.org/presentationml/2006/ole">
            <p:oleObj spid="_x0000_s10242" name="Equation" r:id="rId3" imgW="2374560" imgH="482400" progId="Equation.3">
              <p:embed/>
            </p:oleObj>
          </a:graphicData>
        </a:graphic>
      </p:graphicFrame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68313" y="2673350"/>
            <a:ext cx="8135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>
              <a:latin typeface="Times New Roman" pitchFamily="18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58775" y="1916113"/>
            <a:ext cx="7812088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i="1">
                <a:latin typeface="Times New Roman" pitchFamily="18" charset="0"/>
              </a:rPr>
              <a:t>Cramer’s rule</a:t>
            </a:r>
            <a:r>
              <a:rPr lang="en-US" sz="3200">
                <a:latin typeface="Times New Roman" pitchFamily="18" charset="0"/>
              </a:rPr>
              <a:t> expresses the solution of a systems of linear equations in terms of ratios of determinants of the array of coefficients of the equations. For example, x</a:t>
            </a:r>
            <a:r>
              <a:rPr lang="en-US" sz="3200" baseline="-25000">
                <a:latin typeface="Times New Roman" pitchFamily="18" charset="0"/>
              </a:rPr>
              <a:t>1</a:t>
            </a:r>
            <a:r>
              <a:rPr lang="en-US" sz="3200">
                <a:latin typeface="Times New Roman" pitchFamily="18" charset="0"/>
              </a:rPr>
              <a:t> would be computed as: </a:t>
            </a:r>
          </a:p>
        </p:txBody>
      </p:sp>
      <p:graphicFrame>
        <p:nvGraphicFramePr>
          <p:cNvPr id="20493" name="Object 13"/>
          <p:cNvGraphicFramePr>
            <a:graphicFrameLocks noChangeAspect="1"/>
          </p:cNvGraphicFramePr>
          <p:nvPr>
            <p:ph sz="half" idx="1"/>
          </p:nvPr>
        </p:nvGraphicFramePr>
        <p:xfrm>
          <a:off x="3240088" y="3968750"/>
          <a:ext cx="2339975" cy="2184400"/>
        </p:xfrm>
        <a:graphic>
          <a:graphicData uri="http://schemas.openxmlformats.org/presentationml/2006/ole">
            <p:oleObj spid="_x0000_s10243" name="Equation" r:id="rId4" imgW="952200" imgH="8888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882659" y="-2586516"/>
            <a:ext cx="1872208" cy="742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276875" y="1323525"/>
            <a:ext cx="2623461" cy="45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40000">
            <a:off x="133146" y="-12130"/>
            <a:ext cx="3906810" cy="40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436486" y="180136"/>
            <a:ext cx="4375482" cy="439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F8AE0-0083-4903-80C6-09DF580CBB06}" type="slidenum">
              <a:rPr lang="en-US"/>
              <a:pPr/>
              <a:t>23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Method of Elimination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The basic strategy is to successively solve one of the equations of the set for one of the unknowns and to eliminate that variable from the remaining equations by substitution.</a:t>
            </a:r>
          </a:p>
          <a:p>
            <a:r>
              <a:rPr lang="en-US">
                <a:latin typeface="Times New Roman" pitchFamily="18" charset="0"/>
              </a:rPr>
              <a:t>The elimination of unknowns can be extended to systems with more than two or three equations; however, the method becomes extremely tedious to solve by hand.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68800" y="210698"/>
            <a:ext cx="105387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45620" y="1118053"/>
            <a:ext cx="460371" cy="450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 de flecha"/>
          <p:cNvCxnSpPr>
            <a:stCxn id="13314" idx="1"/>
          </p:cNvCxnSpPr>
          <p:nvPr/>
        </p:nvCxnSpPr>
        <p:spPr>
          <a:xfrm rot="5400000">
            <a:off x="1966590" y="2910998"/>
            <a:ext cx="45829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510135" y="3321689"/>
            <a:ext cx="939152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recto de flecha"/>
          <p:cNvCxnSpPr/>
          <p:nvPr/>
        </p:nvCxnSpPr>
        <p:spPr>
          <a:xfrm rot="5400000">
            <a:off x="2014922" y="3752213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Elipse"/>
          <p:cNvSpPr/>
          <p:nvPr/>
        </p:nvSpPr>
        <p:spPr>
          <a:xfrm>
            <a:off x="3347864" y="1584176"/>
            <a:ext cx="504056" cy="404664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347864" y="2060025"/>
            <a:ext cx="504056" cy="404664"/>
          </a:xfrm>
          <a:prstGeom prst="ellipse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542012" y="-557235"/>
            <a:ext cx="792911" cy="242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Forma libre"/>
          <p:cNvSpPr/>
          <p:nvPr/>
        </p:nvSpPr>
        <p:spPr>
          <a:xfrm>
            <a:off x="3563888" y="566928"/>
            <a:ext cx="2018524" cy="3942192"/>
          </a:xfrm>
          <a:custGeom>
            <a:avLst/>
            <a:gdLst>
              <a:gd name="connsiteX0" fmla="*/ 137160 w 2052828"/>
              <a:gd name="connsiteY0" fmla="*/ 3913632 h 3944112"/>
              <a:gd name="connsiteX1" fmla="*/ 2029968 w 2052828"/>
              <a:gd name="connsiteY1" fmla="*/ 3291840 h 3944112"/>
              <a:gd name="connsiteX2" fmla="*/ 0 w 2052828"/>
              <a:gd name="connsiteY2" fmla="*/ 0 h 3944112"/>
              <a:gd name="connsiteX3" fmla="*/ 0 w 2052828"/>
              <a:gd name="connsiteY3" fmla="*/ 0 h 3944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828" h="3944112">
                <a:moveTo>
                  <a:pt x="137160" y="3913632"/>
                </a:moveTo>
                <a:cubicBezTo>
                  <a:pt x="1094994" y="3928872"/>
                  <a:pt x="2052828" y="3944112"/>
                  <a:pt x="2029968" y="3291840"/>
                </a:cubicBezTo>
                <a:cubicBezTo>
                  <a:pt x="2007108" y="2639568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29 Conector recto de flecha"/>
          <p:cNvCxnSpPr/>
          <p:nvPr/>
        </p:nvCxnSpPr>
        <p:spPr>
          <a:xfrm>
            <a:off x="3851920" y="548680"/>
            <a:ext cx="180020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6123963" y="3749246"/>
            <a:ext cx="2462783" cy="3262452"/>
          </a:xfrm>
          <a:prstGeom prst="rect">
            <a:avLst/>
          </a:prstGeom>
          <a:solidFill>
            <a:schemeClr val="accent1">
              <a:alpha val="32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32" name="31 Rectángulo redondeado"/>
          <p:cNvSpPr/>
          <p:nvPr/>
        </p:nvSpPr>
        <p:spPr>
          <a:xfrm>
            <a:off x="5724128" y="4149080"/>
            <a:ext cx="3168352" cy="252028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uadroTexto"/>
          <p:cNvSpPr txBox="1"/>
          <p:nvPr/>
        </p:nvSpPr>
        <p:spPr>
          <a:xfrm>
            <a:off x="6012160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Relación con </a:t>
            </a:r>
            <a:r>
              <a:rPr lang="es-MX" dirty="0" err="1" smtClean="0"/>
              <a:t>Cramer</a:t>
            </a:r>
            <a:endParaRPr lang="es-E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1259632" y="-459432"/>
            <a:ext cx="8640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5DC6-CB64-4FFD-BF95-0AA61AC28AEE}" type="slidenum">
              <a:rPr lang="en-US"/>
              <a:pPr/>
              <a:t>25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Naive Gauss Elimination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Extension of </a:t>
            </a:r>
            <a:r>
              <a:rPr lang="en-US" i="1">
                <a:latin typeface="Times New Roman" pitchFamily="18" charset="0"/>
              </a:rPr>
              <a:t>method of elimination</a:t>
            </a:r>
            <a:r>
              <a:rPr lang="en-US">
                <a:latin typeface="Times New Roman" pitchFamily="18" charset="0"/>
              </a:rPr>
              <a:t> to large sets of equations by developing a systematic scheme or algorithm to eliminate unknowns and to back substitute.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As in the case of the solution of two equations, the technique for </a:t>
            </a:r>
            <a:r>
              <a:rPr lang="en-US" i="1">
                <a:latin typeface="Times New Roman" pitchFamily="18" charset="0"/>
              </a:rPr>
              <a:t>n</a:t>
            </a:r>
            <a:r>
              <a:rPr lang="en-US">
                <a:latin typeface="Times New Roman" pitchFamily="18" charset="0"/>
              </a:rPr>
              <a:t> equations consists of two phases: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Forward elimination of unknowns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 New Roman" pitchFamily="18" charset="0"/>
              </a:rPr>
              <a:t>Back substitution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5CDDB-E174-42D0-B6C3-7A97D0E7FC21}" type="slidenum">
              <a:rPr lang="en-US"/>
              <a:pPr/>
              <a:t>26</a:t>
            </a:fld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33375"/>
            <a:ext cx="1882775" cy="604838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b="1">
                <a:solidFill>
                  <a:srgbClr val="0000FF"/>
                </a:solidFill>
              </a:rPr>
              <a:t>Fig. 9.3</a:t>
            </a:r>
          </a:p>
        </p:txBody>
      </p:sp>
      <p:pic>
        <p:nvPicPr>
          <p:cNvPr id="25604" name="Picture 4" descr="Fig09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39863" y="0"/>
            <a:ext cx="6454775" cy="61293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es-ES" sz="3200" dirty="0" smtClean="0"/>
              <a:t>Generalizando</a:t>
            </a:r>
            <a:endParaRPr lang="es-ES" sz="32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60000">
            <a:off x="1286540" y="17716"/>
            <a:ext cx="1652325" cy="357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85547" y="2038690"/>
            <a:ext cx="620378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038347" y="2980725"/>
            <a:ext cx="605663" cy="389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12985" y="4974441"/>
            <a:ext cx="36550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013405" y="189885"/>
            <a:ext cx="1869716" cy="374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961367" y="3522223"/>
            <a:ext cx="182977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 redondeado"/>
          <p:cNvSpPr/>
          <p:nvPr/>
        </p:nvSpPr>
        <p:spPr>
          <a:xfrm>
            <a:off x="323528" y="980728"/>
            <a:ext cx="3744416" cy="1800200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251520" y="3501008"/>
            <a:ext cx="3744416" cy="504056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3329576" y="3284984"/>
            <a:ext cx="288032" cy="864096"/>
          </a:xfrm>
          <a:prstGeom prst="ellipse">
            <a:avLst/>
          </a:prstGeom>
          <a:solidFill>
            <a:schemeClr val="accent3">
              <a:lumMod val="60000"/>
              <a:lumOff val="40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 rot="5400000">
            <a:off x="1907704" y="314096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Rectángulo redondeado"/>
          <p:cNvSpPr/>
          <p:nvPr/>
        </p:nvSpPr>
        <p:spPr>
          <a:xfrm>
            <a:off x="251520" y="4725144"/>
            <a:ext cx="4032448" cy="504056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16 Conector recto de flecha"/>
          <p:cNvCxnSpPr/>
          <p:nvPr/>
        </p:nvCxnSpPr>
        <p:spPr>
          <a:xfrm rot="5400000">
            <a:off x="1906910" y="4364310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195736" y="29249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Multiplicando </a:t>
            </a:r>
            <a:r>
              <a:rPr lang="es-ES" dirty="0" err="1" smtClean="0"/>
              <a:t>ec</a:t>
            </a:r>
            <a:r>
              <a:rPr lang="es-ES" dirty="0" smtClean="0"/>
              <a:t> 1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195736" y="42117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Restando ec2 de la nueva ec1</a:t>
            </a:r>
            <a:endParaRPr lang="es-ES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251520" y="5877272"/>
            <a:ext cx="4032448" cy="504056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20 Conector recto de flecha"/>
          <p:cNvCxnSpPr/>
          <p:nvPr/>
        </p:nvCxnSpPr>
        <p:spPr>
          <a:xfrm rot="5400000">
            <a:off x="1908498" y="5588446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195736" y="53639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Reescribiendo </a:t>
            </a:r>
            <a:r>
              <a:rPr lang="es-ES" dirty="0" err="1" smtClean="0"/>
              <a:t>ec</a:t>
            </a:r>
            <a:r>
              <a:rPr lang="es-ES" dirty="0" smtClean="0"/>
              <a:t> anterior</a:t>
            </a:r>
            <a:endParaRPr lang="es-ES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5004048" y="980728"/>
            <a:ext cx="3744416" cy="2160240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 redondeado"/>
          <p:cNvSpPr/>
          <p:nvPr/>
        </p:nvSpPr>
        <p:spPr>
          <a:xfrm>
            <a:off x="5076056" y="4293096"/>
            <a:ext cx="3744416" cy="1800200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24 Conector recto de flecha"/>
          <p:cNvCxnSpPr/>
          <p:nvPr/>
        </p:nvCxnSpPr>
        <p:spPr>
          <a:xfrm rot="5400000">
            <a:off x="5292874" y="3716238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 redondeado"/>
          <p:cNvSpPr/>
          <p:nvPr/>
        </p:nvSpPr>
        <p:spPr>
          <a:xfrm>
            <a:off x="179512" y="3212976"/>
            <a:ext cx="4824536" cy="3528392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5" name="34 Conector angular"/>
          <p:cNvCxnSpPr>
            <a:stCxn id="18" idx="3"/>
            <a:endCxn id="23" idx="1"/>
          </p:cNvCxnSpPr>
          <p:nvPr/>
        </p:nvCxnSpPr>
        <p:spPr>
          <a:xfrm flipV="1">
            <a:off x="4572000" y="2060848"/>
            <a:ext cx="432048" cy="104876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5868144" y="3419708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</a:t>
            </a:r>
            <a:r>
              <a:rPr lang="es-ES" sz="1100" dirty="0" smtClean="0"/>
              <a:t>32</a:t>
            </a:r>
            <a:r>
              <a:rPr lang="es-ES" dirty="0" smtClean="0"/>
              <a:t>’/a</a:t>
            </a:r>
            <a:r>
              <a:rPr lang="es-ES" sz="1050" dirty="0" smtClean="0"/>
              <a:t>22</a:t>
            </a:r>
            <a:r>
              <a:rPr lang="es-ES" dirty="0" smtClean="0"/>
              <a:t>’ = nuevo elemento pivote</a:t>
            </a:r>
            <a:endParaRPr lang="es-ES" dirty="0"/>
          </a:p>
        </p:txBody>
      </p:sp>
      <p:cxnSp>
        <p:nvCxnSpPr>
          <p:cNvPr id="38" name="37 Conector recto de flecha"/>
          <p:cNvCxnSpPr/>
          <p:nvPr/>
        </p:nvCxnSpPr>
        <p:spPr>
          <a:xfrm rot="10800000">
            <a:off x="1259632" y="2996952"/>
            <a:ext cx="23042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-36512" y="285293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Elemento pivote</a:t>
            </a:r>
            <a:endParaRPr lang="es-ES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355571" y="-411351"/>
            <a:ext cx="18963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23931" y="1196955"/>
            <a:ext cx="71967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90593" y="2554024"/>
            <a:ext cx="770329" cy="36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083984" y="1362010"/>
            <a:ext cx="5939383" cy="381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323528" y="476672"/>
            <a:ext cx="3888432" cy="2016224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23528" y="2636912"/>
            <a:ext cx="4176464" cy="1152128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323528" y="3933056"/>
            <a:ext cx="3960440" cy="864096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4932040" y="188640"/>
            <a:ext cx="3744416" cy="6264696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 redondeado"/>
          <p:cNvSpPr/>
          <p:nvPr/>
        </p:nvSpPr>
        <p:spPr>
          <a:xfrm>
            <a:off x="4932040" y="188640"/>
            <a:ext cx="3744416" cy="3024336"/>
          </a:xfrm>
          <a:prstGeom prst="roundRect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4067944" y="3356992"/>
            <a:ext cx="12961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995936" y="4149080"/>
            <a:ext cx="136815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080000">
            <a:off x="1475656" y="509352"/>
            <a:ext cx="6749167" cy="587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140000">
            <a:off x="3651532" y="-2735065"/>
            <a:ext cx="619916" cy="641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901068" y="1123267"/>
            <a:ext cx="1512168" cy="180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070331" y="554408"/>
            <a:ext cx="1523620" cy="295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>
            <a:off x="3131840" y="1988840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2339752" y="28529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Matrices</a:t>
            </a:r>
            <a:endParaRPr lang="es-ES" sz="3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155174" y="2821491"/>
            <a:ext cx="18093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148064" y="3645024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</a:t>
            </a:r>
            <a:r>
              <a:rPr lang="es-MX" sz="1100" dirty="0" err="1" smtClean="0"/>
              <a:t>ij</a:t>
            </a:r>
            <a:r>
              <a:rPr lang="es-MX" dirty="0" smtClean="0"/>
              <a:t> = elementos de una matriz</a:t>
            </a:r>
          </a:p>
          <a:p>
            <a:endParaRPr lang="es-MX" dirty="0" smtClean="0"/>
          </a:p>
          <a:p>
            <a:r>
              <a:rPr lang="es-MX" dirty="0" smtClean="0"/>
              <a:t>i=número del renglón</a:t>
            </a:r>
          </a:p>
          <a:p>
            <a:r>
              <a:rPr lang="es-MX" dirty="0" smtClean="0"/>
              <a:t>j=número de la columna</a:t>
            </a:r>
          </a:p>
          <a:p>
            <a:r>
              <a:rPr lang="es-MX" dirty="0" smtClean="0"/>
              <a:t> </a:t>
            </a:r>
            <a:endParaRPr lang="es-E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669143" y="4459651"/>
            <a:ext cx="54913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3579162" y="5429949"/>
            <a:ext cx="1409611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899592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Vector renglón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932040" y="58052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Vector columna</a:t>
            </a:r>
            <a:endParaRPr lang="es-E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60000">
            <a:off x="2987569" y="-1539297"/>
            <a:ext cx="3384377" cy="712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E030-C6F6-41D2-BEFD-420559ADFEC1}" type="slidenum">
              <a:rPr lang="en-US"/>
              <a:pPr/>
              <a:t>31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Pitfalls of Elimination Methods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i="1">
                <a:latin typeface="Times New Roman" pitchFamily="18" charset="0"/>
              </a:rPr>
              <a:t>Division by zero.</a:t>
            </a:r>
            <a:r>
              <a:rPr lang="en-US" sz="2800">
                <a:latin typeface="Times New Roman" pitchFamily="18" charset="0"/>
              </a:rPr>
              <a:t> It is possible that during both elimination and back-substitution phases a division by zero can occur.</a:t>
            </a:r>
          </a:p>
          <a:p>
            <a:pPr>
              <a:lnSpc>
                <a:spcPct val="80000"/>
              </a:lnSpc>
            </a:pPr>
            <a:r>
              <a:rPr lang="en-US" sz="2800" i="1">
                <a:latin typeface="Times New Roman" pitchFamily="18" charset="0"/>
              </a:rPr>
              <a:t>Round-off errors</a:t>
            </a:r>
            <a:r>
              <a:rPr lang="en-US" sz="280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2800" i="1">
                <a:latin typeface="Times New Roman" pitchFamily="18" charset="0"/>
              </a:rPr>
              <a:t>Ill-conditioned systems</a:t>
            </a:r>
            <a:r>
              <a:rPr lang="en-US" sz="2800">
                <a:latin typeface="Times New Roman" pitchFamily="18" charset="0"/>
              </a:rPr>
              <a:t>. Systems where small changes in coefficients result in large changes in the solution. Alternatively, it happens when two or more equations are nearly identical, resulting a wide ranges of answers to approximately satisfy the equations. Since round off errors can induce small changes in the coefficients, these changes can lead to large solution errors.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3C5-9D66-42CA-96D3-2578857133FA}" type="slidenum">
              <a:rPr lang="en-US"/>
              <a:pPr/>
              <a:t>32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001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>
                <a:latin typeface="Times New Roman" pitchFamily="18" charset="0"/>
              </a:rPr>
              <a:t>Singular systems</a:t>
            </a:r>
            <a:r>
              <a:rPr lang="en-US" dirty="0">
                <a:latin typeface="Times New Roman" pitchFamily="18" charset="0"/>
              </a:rPr>
              <a:t>. When two equations are identical, we would loose one degree of freedom and be dealing with the impossible case of </a:t>
            </a:r>
            <a:r>
              <a:rPr lang="en-US" i="1" dirty="0">
                <a:latin typeface="Times New Roman" pitchFamily="18" charset="0"/>
              </a:rPr>
              <a:t>n-1</a:t>
            </a:r>
            <a:r>
              <a:rPr lang="en-US" dirty="0">
                <a:latin typeface="Times New Roman" pitchFamily="18" charset="0"/>
              </a:rPr>
              <a:t> equations for </a:t>
            </a:r>
            <a:r>
              <a:rPr lang="en-US" i="1" dirty="0">
                <a:latin typeface="Times New Roman" pitchFamily="18" charset="0"/>
              </a:rPr>
              <a:t>n</a:t>
            </a:r>
            <a:r>
              <a:rPr lang="en-US" dirty="0">
                <a:latin typeface="Times New Roman" pitchFamily="18" charset="0"/>
              </a:rPr>
              <a:t> unknowns. For large sets of equations, it may not be obvious however. The fact that the determinant of a singular system is zero can be used and tested by computer algorithm after the elimination stage. If a zero diagonal element is created, calculation is terminated.</a:t>
            </a: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37A9A-0860-4855-8156-50F6B06F7889}" type="slidenum">
              <a:rPr lang="en-US"/>
              <a:pPr/>
              <a:t>33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</a:rPr>
              <a:t>Techniques for Improving Solutions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Use of more significant figures.</a:t>
            </a:r>
          </a:p>
          <a:p>
            <a:pPr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latin typeface="Times New Roman" pitchFamily="18" charset="0"/>
              </a:rPr>
              <a:t>Pivoting</a:t>
            </a:r>
            <a:r>
              <a:rPr lang="en-US" i="1" dirty="0">
                <a:latin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</a:rPr>
              <a:t>If a pivot element is zero, normalization step leads to division by zero. The same problem may arise, when the pivot element is close to zero. Problem can be avoided:</a:t>
            </a:r>
            <a:endParaRPr lang="en-US" i="1" dirty="0"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latin typeface="Times New Roman" pitchFamily="18" charset="0"/>
              </a:rPr>
              <a:t>Partial pivoting</a:t>
            </a:r>
            <a:r>
              <a:rPr lang="en-US" i="1" dirty="0">
                <a:latin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</a:rPr>
              <a:t> Switching the rows so that the largest element is the pivot element.</a:t>
            </a:r>
          </a:p>
          <a:p>
            <a:pPr lvl="1">
              <a:lnSpc>
                <a:spcPct val="90000"/>
              </a:lnSpc>
            </a:pPr>
            <a:r>
              <a:rPr lang="en-US" i="1" dirty="0">
                <a:solidFill>
                  <a:srgbClr val="0070C0"/>
                </a:solidFill>
                <a:latin typeface="Times New Roman" pitchFamily="18" charset="0"/>
              </a:rPr>
              <a:t>Complete pivoting</a:t>
            </a:r>
            <a:r>
              <a:rPr lang="en-US" i="1" dirty="0">
                <a:latin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</a:rPr>
              <a:t> Searching for the largest element in all rows and columns then switching.</a:t>
            </a:r>
            <a:endParaRPr lang="en-US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140000">
            <a:off x="2965069" y="-1534762"/>
            <a:ext cx="2479805" cy="558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32071" y="1908489"/>
            <a:ext cx="423178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403648" y="1124744"/>
            <a:ext cx="5400600" cy="432048"/>
          </a:xfrm>
          <a:prstGeom prst="roundRect">
            <a:avLst/>
          </a:prstGeom>
          <a:solidFill>
            <a:schemeClr val="accent3">
              <a:lumMod val="40000"/>
              <a:lumOff val="60000"/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2123728" y="1628800"/>
            <a:ext cx="273630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4283968" y="1988840"/>
            <a:ext cx="25202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/>
              <a:t>Cramer</a:t>
            </a:r>
            <a:r>
              <a:rPr lang="es-ES" dirty="0" smtClean="0"/>
              <a:t> o </a:t>
            </a:r>
            <a:r>
              <a:rPr lang="es-ES" dirty="0" err="1" smtClean="0"/>
              <a:t>sustituciòn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8" name="7 Elipse"/>
          <p:cNvSpPr/>
          <p:nvPr/>
        </p:nvSpPr>
        <p:spPr>
          <a:xfrm>
            <a:off x="179512" y="2852936"/>
            <a:ext cx="7848872" cy="1368152"/>
          </a:xfrm>
          <a:prstGeom prst="ellipse">
            <a:avLst/>
          </a:prstGeom>
          <a:solidFill>
            <a:schemeClr val="bg1">
              <a:alpha val="2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807342" y="233828"/>
            <a:ext cx="6161170" cy="598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755576" y="260648"/>
            <a:ext cx="2664296" cy="360040"/>
          </a:xfrm>
          <a:prstGeom prst="round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39552" y="3501008"/>
            <a:ext cx="2736304" cy="2880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539552" y="4077072"/>
            <a:ext cx="2736304" cy="2880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58503" y="-2070271"/>
            <a:ext cx="1368153" cy="64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6408712" cy="462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 redondeado"/>
          <p:cNvSpPr/>
          <p:nvPr/>
        </p:nvSpPr>
        <p:spPr>
          <a:xfrm>
            <a:off x="971600" y="4293096"/>
            <a:ext cx="2736304" cy="2880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971600" y="5805264"/>
            <a:ext cx="2736304" cy="2880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683568" y="1052736"/>
            <a:ext cx="2736304" cy="288032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strella de 5 puntas"/>
          <p:cNvSpPr/>
          <p:nvPr/>
        </p:nvSpPr>
        <p:spPr>
          <a:xfrm>
            <a:off x="251520" y="1700808"/>
            <a:ext cx="1800200" cy="720080"/>
          </a:xfrm>
          <a:prstGeom prst="star5">
            <a:avLst/>
          </a:prstGeom>
          <a:solidFill>
            <a:schemeClr val="tx2">
              <a:lumMod val="40000"/>
              <a:lumOff val="60000"/>
              <a:alpha val="16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4942"/>
          </a:xfrm>
        </p:spPr>
        <p:txBody>
          <a:bodyPr>
            <a:normAutofit/>
          </a:bodyPr>
          <a:lstStyle/>
          <a:p>
            <a:r>
              <a:rPr lang="es-ES" sz="2400" dirty="0" err="1" smtClean="0">
                <a:solidFill>
                  <a:srgbClr val="0070C0"/>
                </a:solidFill>
              </a:rPr>
              <a:t>Determinant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Evaluation</a:t>
            </a:r>
            <a:r>
              <a:rPr lang="es-ES" sz="2400" dirty="0" smtClean="0">
                <a:solidFill>
                  <a:srgbClr val="0070C0"/>
                </a:solidFill>
              </a:rPr>
              <a:t> </a:t>
            </a:r>
            <a:r>
              <a:rPr lang="es-ES" sz="2400" dirty="0" err="1" smtClean="0">
                <a:solidFill>
                  <a:srgbClr val="0070C0"/>
                </a:solidFill>
              </a:rPr>
              <a:t>Using</a:t>
            </a:r>
            <a:r>
              <a:rPr lang="es-ES" sz="2400" dirty="0" smtClean="0">
                <a:solidFill>
                  <a:srgbClr val="0070C0"/>
                </a:solidFill>
              </a:rPr>
              <a:t> Gauss </a:t>
            </a:r>
            <a:r>
              <a:rPr lang="es-ES" sz="2400" dirty="0" err="1" smtClean="0">
                <a:solidFill>
                  <a:srgbClr val="0070C0"/>
                </a:solidFill>
              </a:rPr>
              <a:t>Elimination</a:t>
            </a:r>
            <a:endParaRPr lang="es-ES" sz="2400" dirty="0">
              <a:solidFill>
                <a:srgbClr val="0070C0"/>
              </a:solidFill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9455" y="797153"/>
            <a:ext cx="4518809" cy="335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365104"/>
            <a:ext cx="461297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54006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7"/>
            <a:ext cx="6336704" cy="314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1041950" y="3723104"/>
            <a:ext cx="5678826" cy="160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835696" y="4797152"/>
            <a:ext cx="1296144" cy="288032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/>
          <p:nvPr/>
        </p:nvCxnSpPr>
        <p:spPr>
          <a:xfrm>
            <a:off x="3275856" y="4941168"/>
            <a:ext cx="180020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Casi cero !!!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Depende del numero de cifras significativas</a:t>
            </a:r>
            <a:endParaRPr lang="es-ES" dirty="0">
              <a:solidFill>
                <a:srgbClr val="0070C0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43608" y="188640"/>
            <a:ext cx="1368152" cy="36004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140000">
            <a:off x="1134540" y="-550364"/>
            <a:ext cx="1256809" cy="273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563888" y="620688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Matriz cuadrada m=n</a:t>
            </a:r>
            <a:endParaRPr lang="es-ES" sz="2400" dirty="0"/>
          </a:p>
        </p:txBody>
      </p:sp>
      <p:sp>
        <p:nvSpPr>
          <p:cNvPr id="6" name="5 Rectángulo"/>
          <p:cNvSpPr/>
          <p:nvPr/>
        </p:nvSpPr>
        <p:spPr>
          <a:xfrm rot="12799205">
            <a:off x="1005977" y="732743"/>
            <a:ext cx="2016224" cy="216024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 de flecha"/>
          <p:cNvCxnSpPr>
            <a:stCxn id="6" idx="1"/>
          </p:cNvCxnSpPr>
          <p:nvPr/>
        </p:nvCxnSpPr>
        <p:spPr>
          <a:xfrm>
            <a:off x="2856482" y="1394527"/>
            <a:ext cx="995438" cy="902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851920" y="12687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Diagonal principal</a:t>
            </a:r>
            <a:endParaRPr lang="es-ES" sz="200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1331640" y="177281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27584" y="19168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Número de </a:t>
            </a:r>
            <a:r>
              <a:rPr lang="es-MX" dirty="0" err="1" smtClean="0"/>
              <a:t>incóngnitas</a:t>
            </a:r>
            <a:endParaRPr lang="es-ES" dirty="0"/>
          </a:p>
        </p:txBody>
      </p:sp>
      <p:cxnSp>
        <p:nvCxnSpPr>
          <p:cNvPr id="15" name="14 Conector recto"/>
          <p:cNvCxnSpPr/>
          <p:nvPr/>
        </p:nvCxnSpPr>
        <p:spPr>
          <a:xfrm rot="5400000">
            <a:off x="6012160" y="1052736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6876256" y="54868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Número de</a:t>
            </a:r>
          </a:p>
          <a:p>
            <a:r>
              <a:rPr lang="es-MX" dirty="0" smtClean="0"/>
              <a:t>ecuaciones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140000">
            <a:off x="2196221" y="1633893"/>
            <a:ext cx="4190282" cy="6024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107504" y="332656"/>
            <a:ext cx="6336704" cy="245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6978" y="836712"/>
            <a:ext cx="2431526" cy="4752528"/>
          </a:xfrm>
          <a:prstGeom prst="rect">
            <a:avLst/>
          </a:prstGeom>
          <a:solidFill>
            <a:srgbClr val="FFC000">
              <a:alpha val="4200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6588224" y="548680"/>
            <a:ext cx="2448272" cy="5256584"/>
          </a:xfrm>
          <a:prstGeom prst="roundRect">
            <a:avLst/>
          </a:prstGeom>
          <a:solidFill>
            <a:srgbClr val="FFC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56292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267744" y="548680"/>
            <a:ext cx="273630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SCALING</a:t>
            </a:r>
            <a:endParaRPr lang="es-ES" dirty="0">
              <a:solidFill>
                <a:srgbClr val="0070C0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827584" y="3645024"/>
            <a:ext cx="4824536" cy="235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1043608" y="188640"/>
            <a:ext cx="56673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6632"/>
            <a:ext cx="6336704" cy="661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115616" y="188640"/>
            <a:ext cx="2664296" cy="2736304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1043608" y="2996952"/>
            <a:ext cx="2952328" cy="3312368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4644008" y="116632"/>
            <a:ext cx="2664296" cy="4464496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4572000" y="4725144"/>
            <a:ext cx="2664296" cy="1944216"/>
          </a:xfrm>
          <a:prstGeom prst="roundRect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 3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0072-81E6-4BCD-94C1-01706B07C1B9}" type="slidenum">
              <a:rPr lang="en-US"/>
              <a:pPr/>
              <a:t>44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Times New Roman" pitchFamily="18" charset="0"/>
              </a:rPr>
              <a:t>Gauss-Jordan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It is a variation of Gauss elimination. The major differences are: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When an unknown is eliminated, it is eliminated from all other equations rather than just the subsequent ones.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All rows are normalized by dividing them by their pivot elements.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Elimination step results in an identity matrix.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</a:rPr>
              <a:t>Consequently, it is not necessary to employ back substitution to obtain solution.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179512" y="44624"/>
            <a:ext cx="50673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524827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900" y="5085184"/>
            <a:ext cx="4991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107504" y="0"/>
            <a:ext cx="5328592" cy="6858000"/>
          </a:xfrm>
          <a:prstGeom prst="round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3923928" y="4941168"/>
            <a:ext cx="5112568" cy="1916832"/>
          </a:xfrm>
          <a:prstGeom prst="roundRect">
            <a:avLst/>
          </a:prstGeom>
          <a:solidFill>
            <a:srgbClr val="C0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394451" y="191486"/>
            <a:ext cx="7514077" cy="293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60749"/>
          <a:stretch>
            <a:fillRect/>
          </a:stretch>
        </p:blipFill>
        <p:spPr bwMode="auto">
          <a:xfrm>
            <a:off x="395536" y="3319536"/>
            <a:ext cx="7734300" cy="33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t="38491"/>
          <a:stretch>
            <a:fillRect/>
          </a:stretch>
        </p:blipFill>
        <p:spPr bwMode="auto">
          <a:xfrm>
            <a:off x="683568" y="483840"/>
            <a:ext cx="7734300" cy="524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s-ES" b="1" dirty="0" err="1" smtClean="0">
                <a:solidFill>
                  <a:srgbClr val="0070C0"/>
                </a:solidFill>
              </a:rPr>
              <a:t>Descomposici</a:t>
            </a:r>
            <a:r>
              <a:rPr lang="es-MX" b="1" dirty="0" err="1" smtClean="0">
                <a:solidFill>
                  <a:srgbClr val="0070C0"/>
                </a:solidFill>
              </a:rPr>
              <a:t>ón</a:t>
            </a:r>
            <a:r>
              <a:rPr lang="es-MX" b="1" dirty="0" smtClean="0">
                <a:solidFill>
                  <a:srgbClr val="0070C0"/>
                </a:solidFill>
              </a:rPr>
              <a:t> LU e inversión de Matrices 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55576" y="1844824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[A]{X}={B}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5576" y="2483604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[A]{X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}-{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}=0</a:t>
            </a:r>
            <a:endParaRPr lang="es-E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23336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827584" y="4077072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[U]{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</a:rPr>
              <a:t>}-{D}=0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683568" y="3212976"/>
            <a:ext cx="2232248" cy="1368152"/>
          </a:xfrm>
          <a:prstGeom prst="roundRect">
            <a:avLst/>
          </a:prstGeom>
          <a:solidFill>
            <a:schemeClr val="bg2">
              <a:lumMod val="75000"/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10 Conector recto de flecha"/>
          <p:cNvCxnSpPr>
            <a:stCxn id="9" idx="3"/>
          </p:cNvCxnSpPr>
          <p:nvPr/>
        </p:nvCxnSpPr>
        <p:spPr>
          <a:xfrm>
            <a:off x="2915816" y="3897052"/>
            <a:ext cx="504056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491880" y="371703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Gauss </a:t>
            </a:r>
            <a:r>
              <a:rPr lang="es-MX" dirty="0" err="1" smtClean="0"/>
              <a:t>Elimination</a:t>
            </a:r>
            <a:endParaRPr lang="es-E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132856"/>
            <a:ext cx="1533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2776"/>
            <a:ext cx="23717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276872"/>
            <a:ext cx="1095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908720"/>
            <a:ext cx="11049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4797152"/>
            <a:ext cx="56388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 redondeado"/>
          <p:cNvSpPr/>
          <p:nvPr/>
        </p:nvSpPr>
        <p:spPr>
          <a:xfrm>
            <a:off x="3131840" y="4725144"/>
            <a:ext cx="5688632" cy="1440160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5508104" y="1772816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6876256" y="177281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 rot="5400000" flipH="1" flipV="1">
            <a:off x="7524328" y="119675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1943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9512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De la eliminación hacia delante de Gauss tenemos : </a:t>
            </a:r>
            <a:endParaRPr lang="es-E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54959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5657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179512" y="548680"/>
            <a:ext cx="4032448" cy="1296144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179512" y="2276872"/>
            <a:ext cx="5616624" cy="3816424"/>
          </a:xfrm>
          <a:prstGeom prst="roundRect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692696"/>
            <a:ext cx="121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11 Conector recto de flecha"/>
          <p:cNvCxnSpPr/>
          <p:nvPr/>
        </p:nvCxnSpPr>
        <p:spPr>
          <a:xfrm flipV="1">
            <a:off x="5724128" y="1484784"/>
            <a:ext cx="108012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276872"/>
            <a:ext cx="22955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7020272" y="1916832"/>
            <a:ext cx="1238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Finalmente</a:t>
            </a:r>
            <a:endParaRPr lang="es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6372200" y="476672"/>
            <a:ext cx="2304256" cy="4176464"/>
          </a:xfrm>
          <a:prstGeom prst="round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s-ES" sz="3200" dirty="0" smtClean="0"/>
              <a:t>Reglas de operaciones con matrices</a:t>
            </a:r>
            <a:endParaRPr lang="es-E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2974"/>
          <a:stretch>
            <a:fillRect/>
          </a:stretch>
        </p:blipFill>
        <p:spPr bwMode="auto">
          <a:xfrm rot="5460000">
            <a:off x="1726091" y="512707"/>
            <a:ext cx="4793736" cy="671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4624"/>
            <a:ext cx="5544616" cy="24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1230146" y="2397192"/>
            <a:ext cx="5574900" cy="44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1115616" y="0"/>
            <a:ext cx="5400600" cy="685800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8450" y="3212976"/>
            <a:ext cx="24955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660232" y="2996952"/>
            <a:ext cx="2304256" cy="2376264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549" y="1661170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811525" y="941090"/>
            <a:ext cx="4344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Encontrando ‘d’ aplicando la eliminación</a:t>
            </a:r>
          </a:p>
          <a:p>
            <a:r>
              <a:rPr lang="es-MX" dirty="0" smtClean="0"/>
              <a:t> hacia adelante pero solo sobre el vector ‘B’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811525" y="2527007"/>
            <a:ext cx="3989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Encontrando ‘X’ aplicando la sustitución</a:t>
            </a:r>
          </a:p>
          <a:p>
            <a:r>
              <a:rPr lang="es-MX" dirty="0" smtClean="0"/>
              <a:t> hacia atrás </a:t>
            </a:r>
            <a:endParaRPr lang="es-ES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541" y="3461370"/>
            <a:ext cx="34099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 redondeado"/>
          <p:cNvSpPr/>
          <p:nvPr/>
        </p:nvSpPr>
        <p:spPr>
          <a:xfrm>
            <a:off x="1547664" y="764704"/>
            <a:ext cx="4536504" cy="4176464"/>
          </a:xfrm>
          <a:prstGeom prst="round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56673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187624" y="548680"/>
            <a:ext cx="6048672" cy="5328592"/>
          </a:xfrm>
          <a:prstGeom prst="round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796136" y="1152176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1719263" y="1243013"/>
            <a:ext cx="57054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547664" y="836712"/>
            <a:ext cx="6048672" cy="5184576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1900238" y="1414463"/>
            <a:ext cx="53435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763688" y="1124744"/>
            <a:ext cx="5688632" cy="4248472"/>
          </a:xfrm>
          <a:prstGeom prst="round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133600" y="509588"/>
            <a:ext cx="487680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979712" y="260648"/>
            <a:ext cx="5040560" cy="6264696"/>
          </a:xfrm>
          <a:prstGeom prst="roundRect">
            <a:avLst/>
          </a:prstGeom>
          <a:solidFill>
            <a:schemeClr val="bg2">
              <a:lumMod val="7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Matriz Inversa</a:t>
            </a:r>
            <a:endParaRPr lang="es-ES" b="1" dirty="0">
              <a:solidFill>
                <a:srgbClr val="0070C0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12776"/>
            <a:ext cx="17811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000">
            <a:off x="1359149" y="1943049"/>
            <a:ext cx="6706401" cy="405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1547664" y="4895448"/>
            <a:ext cx="6408712" cy="1080120"/>
          </a:xfrm>
          <a:prstGeom prst="roundRect">
            <a:avLst/>
          </a:pr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1613159" y="341806"/>
            <a:ext cx="6303338" cy="440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1403648" y="260648"/>
            <a:ext cx="6480720" cy="4536504"/>
          </a:xfrm>
          <a:prstGeom prst="roundRect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6693"/>
            <a:ext cx="5624091" cy="600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1043608" y="116632"/>
            <a:ext cx="6552728" cy="6408712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728603"/>
            <a:ext cx="4205635" cy="46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419872" y="260648"/>
            <a:ext cx="1241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>
                <a:solidFill>
                  <a:srgbClr val="0070C0"/>
                </a:solidFill>
              </a:rPr>
              <a:t>Homework</a:t>
            </a:r>
            <a:endParaRPr lang="es-E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47121"/>
          <a:stretch>
            <a:fillRect/>
          </a:stretch>
        </p:blipFill>
        <p:spPr bwMode="auto">
          <a:xfrm rot="5460000">
            <a:off x="1153482" y="-425100"/>
            <a:ext cx="5497603" cy="684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71376" y="12063"/>
            <a:ext cx="1205393" cy="246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569276" y="1204312"/>
            <a:ext cx="1342144" cy="262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619958" y="5437398"/>
            <a:ext cx="344239" cy="1399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378417" y="-2650223"/>
            <a:ext cx="1091025" cy="662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140000">
            <a:off x="1072813" y="618230"/>
            <a:ext cx="5216170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140000">
            <a:off x="2698987" y="-1807203"/>
            <a:ext cx="3306730" cy="72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60000">
            <a:off x="3283125" y="973460"/>
            <a:ext cx="2304257" cy="764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200" dirty="0" smtClean="0"/>
              <a:t>Representación de ecuaciones algebraicas lineales en forma matricial</a:t>
            </a:r>
            <a:endParaRPr lang="es-E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01974" y="766379"/>
            <a:ext cx="1812602" cy="339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071623" y="4073393"/>
            <a:ext cx="354245" cy="18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62856" y="3337743"/>
            <a:ext cx="1595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03098" y="5382079"/>
            <a:ext cx="30575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1656757" y="4904083"/>
            <a:ext cx="333173" cy="242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910303" y="1018689"/>
            <a:ext cx="437327" cy="280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6839064" y="2026032"/>
            <a:ext cx="569311" cy="236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13 Conector recto de flecha"/>
          <p:cNvCxnSpPr>
            <a:stCxn id="5125" idx="2"/>
          </p:cNvCxnSpPr>
          <p:nvPr/>
        </p:nvCxnSpPr>
        <p:spPr>
          <a:xfrm rot="10800000">
            <a:off x="2915816" y="4941169"/>
            <a:ext cx="432048" cy="331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10800000" flipV="1">
            <a:off x="2339752" y="5085184"/>
            <a:ext cx="172819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6200000" flipH="1">
            <a:off x="4247964" y="5625244"/>
            <a:ext cx="8640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5580112" y="2060848"/>
            <a:ext cx="3024336" cy="1656184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5796136" y="38610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Solving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X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994</Words>
  <Application>Microsoft Office PowerPoint</Application>
  <PresentationFormat>Presentación en pantalla (4:3)</PresentationFormat>
  <Paragraphs>210</Paragraphs>
  <Slides>59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59</vt:i4>
      </vt:variant>
    </vt:vector>
  </HeadingPairs>
  <TitlesOfParts>
    <vt:vector size="61" baseType="lpstr">
      <vt:lpstr>Tema de Office</vt:lpstr>
      <vt:lpstr>Equation</vt:lpstr>
      <vt:lpstr>Ecuaciones Algebraicas lineales</vt:lpstr>
      <vt:lpstr>Diapositiva 2</vt:lpstr>
      <vt:lpstr>Diapositiva 3</vt:lpstr>
      <vt:lpstr>Diapositiva 4</vt:lpstr>
      <vt:lpstr>Reglas de operaciones con matrices</vt:lpstr>
      <vt:lpstr>Diapositiva 6</vt:lpstr>
      <vt:lpstr>Diapositiva 7</vt:lpstr>
      <vt:lpstr>Diapositiva 8</vt:lpstr>
      <vt:lpstr>Representación de ecuaciones algebraicas lineales en forma matricial</vt:lpstr>
      <vt:lpstr>Noncomputer Methods for Solving Systems of Equations</vt:lpstr>
      <vt:lpstr>Gauss Elimination Chapter 9</vt:lpstr>
      <vt:lpstr>Graphical Method</vt:lpstr>
      <vt:lpstr>Diapositiva 13</vt:lpstr>
      <vt:lpstr>Graphical Method</vt:lpstr>
      <vt:lpstr>Figure 9.2 </vt:lpstr>
      <vt:lpstr>Determinants and Cramer’s Rule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Method of Elimination</vt:lpstr>
      <vt:lpstr>Diapositiva 24</vt:lpstr>
      <vt:lpstr>Naive Gauss Elimination</vt:lpstr>
      <vt:lpstr>Diapositiva 26</vt:lpstr>
      <vt:lpstr>Generalizando</vt:lpstr>
      <vt:lpstr>Diapositiva 28</vt:lpstr>
      <vt:lpstr>Diapositiva 29</vt:lpstr>
      <vt:lpstr>Diapositiva 30</vt:lpstr>
      <vt:lpstr>Pitfalls of Elimination Methods</vt:lpstr>
      <vt:lpstr>Diapositiva 32</vt:lpstr>
      <vt:lpstr>Techniques for Improving Solutions</vt:lpstr>
      <vt:lpstr>Diapositiva 34</vt:lpstr>
      <vt:lpstr>Diapositiva 35</vt:lpstr>
      <vt:lpstr>Diapositiva 36</vt:lpstr>
      <vt:lpstr>Determinant Evaluation Using Gauss Elimination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Gauss-Jordan</vt:lpstr>
      <vt:lpstr>Diapositiva 45</vt:lpstr>
      <vt:lpstr>Diapositiva 46</vt:lpstr>
      <vt:lpstr>Diapositiva 47</vt:lpstr>
      <vt:lpstr>Descomposición LU e inversión de Matrices 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Matriz Inversa</vt:lpstr>
      <vt:lpstr>Diapositiva 57</vt:lpstr>
      <vt:lpstr>Diapositiva 58</vt:lpstr>
      <vt:lpstr>Diapositiva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Ecuaciones Algebraicas lineales</dc:title>
  <cp:lastModifiedBy> </cp:lastModifiedBy>
  <cp:revision>65</cp:revision>
  <dcterms:modified xsi:type="dcterms:W3CDTF">2010-10-22T00:04:42Z</dcterms:modified>
</cp:coreProperties>
</file>